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7" r:id="rId6"/>
    <p:sldId id="270" r:id="rId7"/>
    <p:sldId id="271" r:id="rId8"/>
    <p:sldId id="265" r:id="rId9"/>
    <p:sldId id="263" r:id="rId10"/>
    <p:sldId id="272" r:id="rId11"/>
    <p:sldId id="264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118" autoAdjust="0"/>
    <p:restoredTop sz="98199" autoAdjust="0"/>
  </p:normalViewPr>
  <p:slideViewPr>
    <p:cSldViewPr snapToGrid="0">
      <p:cViewPr varScale="1">
        <p:scale>
          <a:sx n="74" d="100"/>
          <a:sy n="74" d="100"/>
        </p:scale>
        <p:origin x="-92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54A71-AC9D-4891-B0DA-A888DF18252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7B82-E628-4A6F-A786-E33122049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4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7B82-E628-4A6F-A786-E331220494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2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7B82-E628-4A6F-A786-E331220494A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4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539-2EC5-449E-B983-A58487A024A8}" type="datetime1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DBA0-809B-4BD1-845F-A692AD2CB499}" type="datetime1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7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E70-7D06-48E1-B718-555DE7D2BE20}" type="datetime1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5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44D6-5EB4-4174-9BB5-95FABF078FA4}" type="datetime1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2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A80-EFF6-4E5D-A93A-C7A511FC6798}" type="datetime1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1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5056-CFC7-4A31-BB0B-25DA353984DD}" type="datetime1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4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6273-8D9A-417F-9385-4DAC239C1D52}" type="datetime1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1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766-19B5-432F-B5E8-C678F38C201B}" type="datetime1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4C5B-C173-4B75-BD29-7A77C3AF4E45}" type="datetime1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5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62C4-8895-44C5-AD3E-554D14CCD456}" type="datetime1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6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F8BD-778D-45A7-A7B2-C4D4D2DF6468}" type="datetime1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8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0000">
              <a:srgbClr val="3EADF8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B363-CD36-4648-A646-E24964AF0353}" type="datetime1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98C2-39B1-4568-B1B2-BE7676EA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2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lkod.ru/statia342-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58650" cy="67453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02693" y="351659"/>
            <a:ext cx="96532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Компания «Оценочный стандарт»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4625" y="3011333"/>
            <a:ext cx="91744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/>
              <a:t>«</a:t>
            </a:r>
            <a:r>
              <a:rPr lang="ru-RU" sz="4000" dirty="0" smtClean="0"/>
              <a:t>Нижегородская  Ассоциация</a:t>
            </a:r>
            <a:endParaRPr lang="ru-RU" sz="4000" dirty="0"/>
          </a:p>
          <a:p>
            <a:pPr algn="r"/>
            <a:r>
              <a:rPr lang="ru-RU" sz="4000" dirty="0"/>
              <a:t>промышленников и предпринимателей»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9" y="3293269"/>
            <a:ext cx="982992" cy="10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10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43943" r="17575" b="13940"/>
          <a:stretch/>
        </p:blipFill>
        <p:spPr bwMode="auto">
          <a:xfrm>
            <a:off x="433451" y="1107583"/>
            <a:ext cx="11262506" cy="507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451" y="481184"/>
            <a:ext cx="10462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Сравнение результатов кадастровой  и рыночной стоимостей </a:t>
            </a:r>
            <a:r>
              <a:rPr lang="ru-RU" sz="2800" b="1" dirty="0" err="1" smtClean="0"/>
              <a:t>з.у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976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Способы оспаривания кадастровой стоимости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11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889504"/>
            <a:ext cx="3026664" cy="158496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621536" y="1780032"/>
            <a:ext cx="1280160" cy="57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2912102"/>
            <a:ext cx="3116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Признание отчета об определении кадастровой стоимости не действительным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096256" y="1243584"/>
            <a:ext cx="694944" cy="2974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229600" y="1243584"/>
            <a:ext cx="731520" cy="4149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20892" y="4497062"/>
            <a:ext cx="4765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Оспаривание нормативно-правового акта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03520" y="5393348"/>
            <a:ext cx="6583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Обращения в комиссию по рассмотрению споров о результатах определения кадастровой стоимости или суд</a:t>
            </a:r>
          </a:p>
        </p:txBody>
      </p:sp>
    </p:spTree>
    <p:extLst>
      <p:ext uri="{BB962C8B-B14F-4D97-AF65-F5344CB8AC3E}">
        <p14:creationId xmlns:p14="http://schemas.microsoft.com/office/powerpoint/2010/main" val="33136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оспаривания кадастровой стоимости путем предоставления отчета об оценке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Анализ Постановления </a:t>
            </a:r>
            <a:r>
              <a:rPr lang="ru-RU" sz="7200" dirty="0"/>
              <a:t>об утверждении кадастровой стоимости и сопоставление результатов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7200" dirty="0"/>
              <a:t>Анализ достоверности сведений об объекте кадастрового учета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7200" dirty="0" smtClean="0"/>
              <a:t>Предварительная оценка диапазона рыночной стоимости объекта и расчет предполагаемого </a:t>
            </a:r>
            <a:r>
              <a:rPr lang="ru-RU" sz="7200" dirty="0"/>
              <a:t>экономического эффекта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7200" dirty="0" smtClean="0"/>
              <a:t>Подготовка </a:t>
            </a:r>
            <a:r>
              <a:rPr lang="ru-RU" sz="7200" dirty="0"/>
              <a:t>отчета об оценке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7200" dirty="0"/>
              <a:t>Получение экспертного заключения СРО оценщиков на соответствие требованиям законодательства отчета об оценке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7200" dirty="0"/>
              <a:t>Сбор необходимых документов и подача заявления в комиссию по рассмотрению споров о результатах определения кадастровой стоимости либо суд.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7200" dirty="0"/>
              <a:t>При необходимости оспаривание решения комиссии в суде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Практика оспаривания кадастровой стоимости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13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990" y="1378424"/>
            <a:ext cx="9758150" cy="47985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27463" r="8433" b="25000"/>
          <a:stretch/>
        </p:blipFill>
        <p:spPr bwMode="auto">
          <a:xfrm>
            <a:off x="968991" y="1392072"/>
            <a:ext cx="9655930" cy="47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379"/>
          </a:xfrm>
        </p:spPr>
        <p:txBody>
          <a:bodyPr>
            <a:normAutofit/>
          </a:bodyPr>
          <a:lstStyle/>
          <a:p>
            <a:r>
              <a:rPr lang="ru-RU" sz="3600" b="1" dirty="0"/>
              <a:t>Практика оспаривания кадастровой стоимости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537" y="1474926"/>
            <a:ext cx="9252925" cy="48814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226079"/>
            <a:ext cx="11949953" cy="6422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86232" y="842701"/>
            <a:ext cx="66430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/>
              <a:t>Практика оспаривания </a:t>
            </a:r>
          </a:p>
          <a:p>
            <a:pPr algn="ctr"/>
            <a:r>
              <a:rPr lang="ru-RU" sz="4800" b="1" dirty="0" smtClean="0"/>
              <a:t>кадастровой стоимости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57" y="829056"/>
            <a:ext cx="11728078" cy="60289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u="sng" dirty="0" smtClean="0"/>
              <a:t>Под </a:t>
            </a:r>
            <a:r>
              <a:rPr lang="ru-RU" sz="9600" u="sng" dirty="0"/>
              <a:t>государственной кадастровой оценкой понимается </a:t>
            </a:r>
            <a:r>
              <a:rPr lang="ru-RU" sz="9600" u="sng" dirty="0">
                <a:solidFill>
                  <a:srgbClr val="FF0000"/>
                </a:solidFill>
              </a:rPr>
              <a:t>совокупность действий</a:t>
            </a:r>
            <a:r>
              <a:rPr lang="ru-RU" sz="9600" u="sng" dirty="0"/>
              <a:t>, </a:t>
            </a:r>
            <a:r>
              <a:rPr lang="ru-RU" sz="9600" u="sng" dirty="0" smtClean="0"/>
              <a:t>включающих </a:t>
            </a:r>
            <a:r>
              <a:rPr lang="ru-RU" sz="9600" u="sng" dirty="0"/>
              <a:t>в себя</a:t>
            </a:r>
            <a:r>
              <a:rPr lang="ru-RU" sz="9600" u="sng" dirty="0" smtClean="0"/>
              <a:t>:</a:t>
            </a:r>
          </a:p>
          <a:p>
            <a:r>
              <a:rPr lang="ru-RU" sz="9600" dirty="0" smtClean="0"/>
              <a:t>принятие </a:t>
            </a:r>
            <a:r>
              <a:rPr lang="ru-RU" sz="9600" dirty="0"/>
              <a:t>решения о проведении государственной кадастровой оценки;</a:t>
            </a:r>
          </a:p>
          <a:p>
            <a:r>
              <a:rPr lang="ru-RU" sz="9600" dirty="0"/>
              <a:t>формирование перечня объектов недвижимости, подлежащих государственной кадастровой оценке;</a:t>
            </a:r>
          </a:p>
          <a:p>
            <a:r>
              <a:rPr lang="ru-RU" sz="9600" dirty="0"/>
              <a:t>отбор исполнителя работ по определению кадастровой стоимости и заключение с ним договора на проведение оценки;</a:t>
            </a:r>
          </a:p>
          <a:p>
            <a:r>
              <a:rPr lang="ru-RU" sz="9600" dirty="0"/>
              <a:t>определение кадастровой стоимости и составление отчета об определении кадастровой стоимости;</a:t>
            </a:r>
          </a:p>
          <a:p>
            <a:r>
              <a:rPr lang="ru-RU" sz="9600" dirty="0"/>
              <a:t>экспертизу отчета об определении кадастровой стоимости;</a:t>
            </a:r>
          </a:p>
          <a:p>
            <a:r>
              <a:rPr lang="ru-RU" sz="9600" dirty="0"/>
              <a:t>утверждение результатов определения кадастровой стоимости;</a:t>
            </a:r>
          </a:p>
          <a:p>
            <a:r>
              <a:rPr lang="ru-RU" sz="9600" dirty="0"/>
              <a:t>опубликование утвержденных результатов определения кадастровой стоимости;</a:t>
            </a:r>
          </a:p>
          <a:p>
            <a:r>
              <a:rPr lang="ru-RU" sz="9600" dirty="0"/>
              <a:t>внесение результатов определения кадастровой стоимости в государственный кадастр недвижимости.</a:t>
            </a:r>
          </a:p>
          <a:p>
            <a:r>
              <a:rPr lang="ru-RU" sz="9600" i="1" dirty="0"/>
              <a:t>Рассмотрение споров о результатах определения кадастровой стоимости </a:t>
            </a:r>
            <a:r>
              <a:rPr lang="ru-RU" sz="9600" dirty="0"/>
              <a:t>осуществляется с учетом особенностей, установленных Федеральным законом от 29.07.1998 № 135-ФЗ «Об оценочной деятельности в Российской Федерации».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92255" y="-1"/>
            <a:ext cx="10515600" cy="952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Понятие государственной кадастровой оценки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государственной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3168"/>
            <a:ext cx="10515600" cy="5279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Государственная кадастровая оценка проводится </a:t>
            </a:r>
            <a:r>
              <a:rPr lang="ru-RU" sz="2400" dirty="0" smtClean="0"/>
              <a:t>по решению: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1. Исполнительного </a:t>
            </a:r>
            <a:r>
              <a:rPr lang="ru-RU" sz="2400" dirty="0"/>
              <a:t>органа государственной власти субъекта </a:t>
            </a:r>
            <a:r>
              <a:rPr lang="ru-RU" sz="2400" dirty="0" smtClean="0"/>
              <a:t>РФ</a:t>
            </a:r>
          </a:p>
          <a:p>
            <a:pPr marL="0" indent="0">
              <a:buNone/>
            </a:pPr>
            <a:r>
              <a:rPr lang="ru-RU" sz="2400" dirty="0" smtClean="0"/>
              <a:t>2. Органа </a:t>
            </a:r>
            <a:r>
              <a:rPr lang="ru-RU" sz="2400" dirty="0"/>
              <a:t>местного самоуправления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Периодичность проведения кадастровой оценки: </a:t>
            </a:r>
            <a:endParaRPr lang="ru-RU" sz="2400" dirty="0"/>
          </a:p>
          <a:p>
            <a:r>
              <a:rPr lang="ru-RU" sz="2400" dirty="0" smtClean="0"/>
              <a:t>не </a:t>
            </a:r>
            <a:r>
              <a:rPr lang="ru-RU" sz="2400" dirty="0"/>
              <a:t>чаще чем один раз в течение трех лет (в городах федерального значения </a:t>
            </a:r>
            <a:r>
              <a:rPr lang="ru-RU" sz="2400" dirty="0" smtClean="0"/>
              <a:t>не </a:t>
            </a:r>
            <a:r>
              <a:rPr lang="ru-RU" sz="2400" dirty="0"/>
              <a:t>чаще чем один раз в течение двух лет)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не реже чем один раз в течение пяти лет с даты, по состоянию на которую </a:t>
            </a:r>
            <a:r>
              <a:rPr lang="ru-RU" sz="2400" dirty="0" smtClean="0"/>
              <a:t>была </a:t>
            </a:r>
            <a:r>
              <a:rPr lang="ru-RU" sz="2400" dirty="0"/>
              <a:t>проведена государственная кадастровая </a:t>
            </a:r>
            <a:r>
              <a:rPr lang="ru-RU" sz="2400" dirty="0" smtClean="0"/>
              <a:t>оценка.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Сфера применения – </a:t>
            </a:r>
            <a:r>
              <a:rPr lang="ru-RU" sz="2400" b="1" u="sng" dirty="0" smtClean="0"/>
              <a:t>база для исчисления налога </a:t>
            </a:r>
            <a:r>
              <a:rPr lang="ru-RU" sz="2400" dirty="0" smtClean="0"/>
              <a:t>на землю и капитальные объекты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Ставки налога на земельные участки в Нижнем Новгороде в 2015 г.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222691"/>
              </p:ext>
            </p:extLst>
          </p:nvPr>
        </p:nvGraphicFramePr>
        <p:xfrm>
          <a:off x="950977" y="1690688"/>
          <a:ext cx="10402823" cy="37185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074739"/>
                <a:gridCol w="2328084"/>
              </a:tblGrid>
              <a:tr h="1176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Категория, разрешенное использование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Ставка земельного налога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Земельные участки сельскохозяйственного назначения, территории под ИЖС, участки для  подсобного хозяйства, садоводства, огородничества или животноводства, а также дачного хозяйства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0,3%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Земельные участки под объектами образования, здравоохранения, социального обеспечения, физической культуры, спорта, культуры и искусства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Прочие земельные участки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00328" y="5710019"/>
            <a:ext cx="1025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Налоговая база определяется как кадастровая стоимость земельных участков, признаваемых объектом налогообложения в соответствии со статьей </a:t>
            </a:r>
            <a:r>
              <a:rPr lang="ru-RU" dirty="0" smtClean="0"/>
              <a:t>389 </a:t>
            </a:r>
            <a:r>
              <a:rPr lang="ru-RU" dirty="0"/>
              <a:t>Налогового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23736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379"/>
          </a:xfrm>
        </p:spPr>
        <p:txBody>
          <a:bodyPr>
            <a:normAutofit/>
          </a:bodyPr>
          <a:lstStyle/>
          <a:p>
            <a:r>
              <a:rPr lang="ru-RU" sz="3200" b="1" dirty="0"/>
              <a:t>Ставки налога на имущество для физических лиц в 2015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75927"/>
              </p:ext>
            </p:extLst>
          </p:nvPr>
        </p:nvGraphicFramePr>
        <p:xfrm>
          <a:off x="763588" y="1228725"/>
          <a:ext cx="10467975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Документ" r:id="rId3" imgW="9239640" imgH="4812578" progId="Word.Document.12">
                  <p:embed/>
                </p:oleObj>
              </mc:Choice>
              <mc:Fallback>
                <p:oleObj name="Документ" r:id="rId3" imgW="9239640" imgH="48125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588" y="1228725"/>
                        <a:ext cx="10467975" cy="547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266" y="5431341"/>
            <a:ext cx="959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- ставки устанавливают субъекты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0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-81886"/>
            <a:ext cx="10515600" cy="1078174"/>
          </a:xfrm>
        </p:spPr>
        <p:txBody>
          <a:bodyPr>
            <a:normAutofit/>
          </a:bodyPr>
          <a:lstStyle/>
          <a:p>
            <a:r>
              <a:rPr lang="ru-RU" sz="3200" b="1" dirty="0"/>
              <a:t>Ставки налога на имущество для юридических лиц в 2015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66439"/>
              </p:ext>
            </p:extLst>
          </p:nvPr>
        </p:nvGraphicFramePr>
        <p:xfrm>
          <a:off x="999744" y="838762"/>
          <a:ext cx="10027647" cy="57660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226507"/>
                <a:gridCol w="1256694"/>
                <a:gridCol w="1544446"/>
              </a:tblGrid>
              <a:tr h="96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недвижимого имущества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Максимальная ставка налога на имущество*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Налоговая база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300" dirty="0">
                          <a:effectLst/>
                        </a:rPr>
                        <a:t>административно-деловые и торговые центры и помещения в них;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300" dirty="0">
                          <a:effectLst/>
                        </a:rPr>
                        <a:t>помещения, которые предназначены или используются для размещения офисов, объектов торговли, общественного питания и бытового обслуживания;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300" dirty="0">
                          <a:effectLst/>
                        </a:rPr>
                        <a:t>объекты недвижимого имущества иностранных организаций, не осуществляющих деятельности в Российской Федерации через постоянные представительства, а также объекты недвижимого имущества иностранных организаций, не относящиеся к деятельности данных организаций в Российской Федерации через постоянные представительства;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300" dirty="0">
                          <a:effectLst/>
                        </a:rPr>
                        <a:t>жилые дома и жилые помещения, не учитываемые на балансе в качестве объектов основных средств в порядке, установленном для ведения бухгалтерского учета.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1,5%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 dirty="0">
                          <a:effectLst/>
                        </a:rPr>
                        <a:t>Кадастровая стоимость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железнодорожные пути общего пользования, магистральные трубопроводы, линии энергопередачи, а также сооружения, являющиеся неотъемлемой технологической частью указанных объектов</a:t>
                      </a:r>
                      <a:endParaRPr lang="ru-RU" sz="13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1%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Среднегодовая остаточная стоимость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объекты недвижимого имущества магистральных газопроводов и сооружений, являющихся их неотъемлемой технологической частью, объектов газодобычи, объектов производства и хранения гелия, расположенные полностью или частично в границах Республики Саха (Якутия), Иркутской или Амурской области; принадлежащие организациям, указанным в подпункте 1 пункта 5 </a:t>
                      </a:r>
                      <a:r>
                        <a:rPr lang="ru-RU" sz="1300" u="none" strike="noStrike" dirty="0">
                          <a:effectLst/>
                          <a:hlinkClick r:id="rId2" tooltip="СТ 342.4 НК РФ"/>
                        </a:rPr>
                        <a:t>статьи 342.4</a:t>
                      </a:r>
                      <a:r>
                        <a:rPr lang="ru-RU" sz="1300" dirty="0">
                          <a:effectLst/>
                        </a:rPr>
                        <a:t> НК РФ, и </a:t>
                      </a:r>
                      <a:r>
                        <a:rPr lang="ru-RU" sz="1300" dirty="0" err="1">
                          <a:effectLst/>
                        </a:rPr>
                        <a:t>введеные</a:t>
                      </a:r>
                      <a:r>
                        <a:rPr lang="ru-RU" sz="1300" dirty="0">
                          <a:effectLst/>
                        </a:rPr>
                        <a:t> в эксплуатацию начиная с 1 января 2015 года.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3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Остальные объекты недвижимого имущества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2,2%</a:t>
                      </a:r>
                      <a:endParaRPr lang="ru-RU" sz="13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Среднегодовая остаточная стоимость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9744" y="6536809"/>
            <a:ext cx="959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- ставки устанавливают субъекты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65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Сравнение рыночной и кадастровой стоимости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22874"/>
              </p:ext>
            </p:extLst>
          </p:nvPr>
        </p:nvGraphicFramePr>
        <p:xfrm>
          <a:off x="841248" y="1431449"/>
          <a:ext cx="10424160" cy="47104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498336"/>
                <a:gridCol w="3925824"/>
              </a:tblGrid>
              <a:tr h="16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effectLst/>
                        </a:rPr>
                        <a:t>Рыночная стоимость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2" marR="551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effectLst/>
                        </a:rPr>
                        <a:t>Кадастровая стоимость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2" marR="551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5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наиболее вероятная цена, по которой данный объект оценки может быть отчужден на открытом рынке в условиях конкуренции, когда стороны сделки действуют разумно, располагая всей необходимой информацией, а на величине цены сделки не отражаются какие-либо чрезвычайные обстоятельства, то есть когда: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effectLst/>
                        </a:rPr>
                        <a:t>•одна </a:t>
                      </a:r>
                      <a:r>
                        <a:rPr lang="ru-RU" sz="1600" u="none" strike="noStrike" dirty="0">
                          <a:effectLst/>
                        </a:rPr>
                        <a:t>из сторон сделки не обязана отчуждать объект оценки, а другая сторона не обязана принимать исполнение;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effectLst/>
                        </a:rPr>
                        <a:t>•стороны </a:t>
                      </a:r>
                      <a:r>
                        <a:rPr lang="ru-RU" sz="1600" u="none" strike="noStrike" dirty="0">
                          <a:effectLst/>
                        </a:rPr>
                        <a:t>сделки хорошо осведомлены о предмете сделки и действуют в своих интересах;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effectLst/>
                        </a:rPr>
                        <a:t>•объект </a:t>
                      </a:r>
                      <a:r>
                        <a:rPr lang="ru-RU" sz="1600" u="none" strike="noStrike" dirty="0">
                          <a:effectLst/>
                        </a:rPr>
                        <a:t>оценки представлен на открытом рынке посредством публичной оферты, типичной для аналогичных объектов оценки;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effectLst/>
                        </a:rPr>
                        <a:t>•цена </a:t>
                      </a:r>
                      <a:r>
                        <a:rPr lang="ru-RU" sz="1600" u="none" strike="noStrike" dirty="0">
                          <a:effectLst/>
                        </a:rPr>
                        <a:t>сделки представляет собой разумное вознаграждение за объект оценки и принуждения к совершению сделки в отношении сторон сделки с чьей-либо стороны не было;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effectLst/>
                        </a:rPr>
                        <a:t>•платеж </a:t>
                      </a:r>
                      <a:r>
                        <a:rPr lang="ru-RU" sz="1600" u="none" strike="noStrike" dirty="0">
                          <a:effectLst/>
                        </a:rPr>
                        <a:t>за объект оценки выражен в денежной форме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2" marR="551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effectLst/>
                        </a:rPr>
                        <a:t>установленная в процессе государственной кадастровой оценки рыночная стоимость объекта недвижимости, </a:t>
                      </a:r>
                      <a:r>
                        <a:rPr lang="ru-RU" sz="1600" b="1" u="sng" strike="noStrike" dirty="0">
                          <a:effectLst/>
                        </a:rPr>
                        <a:t>определенная методами массовой оценки</a:t>
                      </a:r>
                      <a:r>
                        <a:rPr lang="ru-RU" sz="1600" b="1" u="none" strike="noStrike" dirty="0">
                          <a:effectLst/>
                        </a:rPr>
                        <a:t>, или, при невозможности определения рыночной стоимости методами массовой оценки, рыночная стоимость, определенная индивидуально для конкретного объекта недвижимости в соответствии с законодательством об оценочной 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2" marR="551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/>
          <a:lstStyle/>
          <a:p>
            <a:r>
              <a:rPr lang="ru-RU" b="1" dirty="0" smtClean="0"/>
              <a:t>Точность кадастровой оценки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2352"/>
            <a:ext cx="10515600" cy="488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Проблемы точности кадастровой оценки связаны с методом массовой оценки, а именно: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Полнота исходных данных.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Достоверность данных для внесения в базу данных.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Корректность заполнения базы данных, в частности неправильное отнесение.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Используемые статистические методы  несут в себе погрешность </a:t>
            </a:r>
          </a:p>
          <a:p>
            <a:pPr marL="514350" indent="-514350">
              <a:buAutoNum type="arabicPeriod"/>
            </a:pPr>
            <a:r>
              <a:rPr lang="ru-RU" dirty="0" smtClean="0"/>
              <a:t>Большая периодичность (не реже одного раза в пять лет)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8C2-39B1-4568-B1B2-BE7676EAACD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827</Words>
  <Application>Microsoft Office PowerPoint</Application>
  <PresentationFormat>Произвольный</PresentationFormat>
  <Paragraphs>116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Особенности государственной кадастровой оценки </vt:lpstr>
      <vt:lpstr>Ставки налога на земельные участки в Нижнем Новгороде в 2015 г.</vt:lpstr>
      <vt:lpstr>Ставки налога на имущество для физических лиц в 2015 г.</vt:lpstr>
      <vt:lpstr>Ставки налога на имущество для юридических лиц в 2015 г.</vt:lpstr>
      <vt:lpstr>Сравнение рыночной и кадастровой стоимости</vt:lpstr>
      <vt:lpstr>Точность кадастровой оценки</vt:lpstr>
      <vt:lpstr>Презентация PowerPoint</vt:lpstr>
      <vt:lpstr>Способы оспаривания кадастровой стоимости</vt:lpstr>
      <vt:lpstr>Алгоритм оспаривания кадастровой стоимости путем предоставления отчета об оценке</vt:lpstr>
      <vt:lpstr>Практика оспаривания кадастровой стоимости</vt:lpstr>
      <vt:lpstr>Практика оспаривания кадастровой стоимости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Логинова</dc:creator>
  <cp:lastModifiedBy>DNA7 X86</cp:lastModifiedBy>
  <cp:revision>31</cp:revision>
  <cp:lastPrinted>2015-02-10T15:13:41Z</cp:lastPrinted>
  <dcterms:created xsi:type="dcterms:W3CDTF">2015-02-09T10:03:27Z</dcterms:created>
  <dcterms:modified xsi:type="dcterms:W3CDTF">2015-02-10T15:53:51Z</dcterms:modified>
</cp:coreProperties>
</file>